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8229600" cx="14630400"/>
  <p:notesSz cx="8229600" cy="14630400"/>
  <p:embeddedFontLst>
    <p:embeddedFont>
      <p:font typeface="Nobile"/>
      <p:regular r:id="rId15"/>
      <p:bold r:id="rId16"/>
      <p:italic r:id="rId17"/>
      <p:boldItalic r:id="rId18"/>
    </p:embeddedFont>
    <p:embeddedFont>
      <p:font typeface="Alexandria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lexandria-bold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Nobile-regular.fntdata"/><Relationship Id="rId14" Type="http://schemas.openxmlformats.org/officeDocument/2006/relationships/slide" Target="slides/slide10.xml"/><Relationship Id="rId17" Type="http://schemas.openxmlformats.org/officeDocument/2006/relationships/font" Target="fonts/Nobile-italic.fntdata"/><Relationship Id="rId16" Type="http://schemas.openxmlformats.org/officeDocument/2006/relationships/font" Target="fonts/Nobile-bold.fntdata"/><Relationship Id="rId5" Type="http://schemas.openxmlformats.org/officeDocument/2006/relationships/slide" Target="slides/slide1.xml"/><Relationship Id="rId19" Type="http://schemas.openxmlformats.org/officeDocument/2006/relationships/font" Target="fonts/Alexandria-regular.fntdata"/><Relationship Id="rId6" Type="http://schemas.openxmlformats.org/officeDocument/2006/relationships/slide" Target="slides/slide2.xml"/><Relationship Id="rId18" Type="http://schemas.openxmlformats.org/officeDocument/2006/relationships/font" Target="fonts/Nobile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/>
              <a:t>‹#›</a:t>
            </a:fld>
            <a:endParaRPr b="0" i="0" sz="1200" u="none" cap="none" strike="noStrik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" name="Google Shape;4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 master">
  <p:cSld name="Slide 1 master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 master">
  <p:cSld name="Slide 2 mast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 master">
  <p:cSld name="Slide 3 mast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 master">
  <p:cSld name="Slide 4 mast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 master">
  <p:cSld name="Slide 5 mast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 master">
  <p:cSld name="Slide 6 mast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 master">
  <p:cSld name="Slide 7 mast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 master">
  <p:cSld name="Slide 8 mast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9 master">
  <p:cSld name="Slide 9 mast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0 master">
  <p:cSld name="Slide 10 maste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1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6" name="Google Shape;4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3"/>
          <p:cNvSpPr/>
          <p:nvPr/>
        </p:nvSpPr>
        <p:spPr>
          <a:xfrm>
            <a:off x="793790" y="820341"/>
            <a:ext cx="7556421" cy="28351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450"/>
              <a:buFont typeface="Alexandria"/>
              <a:buNone/>
            </a:pPr>
            <a:r>
              <a:rPr b="0" i="0" lang="en-US" sz="4450" u="none" cap="none" strike="noStrike">
                <a:solidFill>
                  <a:srgbClr val="1B1B27"/>
                </a:solidFill>
                <a:latin typeface="Alexandria"/>
                <a:ea typeface="Alexandria"/>
                <a:cs typeface="Alexandria"/>
                <a:sym typeface="Alexandria"/>
              </a:rPr>
              <a:t>Bachillerato en Ciencias Naturales con Certificación en Investigación Científica</a:t>
            </a:r>
            <a:endParaRPr b="0" i="0" sz="4450" u="none" cap="none" strike="noStrike"/>
          </a:p>
        </p:txBody>
      </p:sp>
      <p:sp>
        <p:nvSpPr>
          <p:cNvPr id="48" name="Google Shape;48;p13"/>
          <p:cNvSpPr/>
          <p:nvPr/>
        </p:nvSpPr>
        <p:spPr>
          <a:xfrm>
            <a:off x="793790" y="3995618"/>
            <a:ext cx="75564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04C8E"/>
              </a:buClr>
              <a:buSzPts val="1750"/>
              <a:buFont typeface="Nobile"/>
              <a:buNone/>
            </a:pPr>
            <a:r>
              <a:rPr b="1" i="0" lang="en-US" sz="1750" u="none" cap="none" strike="noStrike">
                <a:solidFill>
                  <a:srgbClr val="204C8E"/>
                </a:solidFill>
                <a:latin typeface="Nobile"/>
                <a:ea typeface="Nobile"/>
                <a:cs typeface="Nobile"/>
                <a:sym typeface="Nobile"/>
              </a:rPr>
              <a:t>RESOL-2025-196-GCABA-MEDGC</a:t>
            </a:r>
            <a:endParaRPr b="0" i="0" sz="1750" u="none" cap="none" strike="noStrike"/>
          </a:p>
        </p:txBody>
      </p:sp>
      <p:sp>
        <p:nvSpPr>
          <p:cNvPr id="49" name="Google Shape;49;p13"/>
          <p:cNvSpPr/>
          <p:nvPr/>
        </p:nvSpPr>
        <p:spPr>
          <a:xfrm>
            <a:off x="793790" y="4613672"/>
            <a:ext cx="75564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04C8E"/>
              </a:buClr>
              <a:buSzPts val="1750"/>
              <a:buFont typeface="Nobile"/>
              <a:buNone/>
            </a:pPr>
            <a:r>
              <a:rPr b="1" i="0" lang="en-US" sz="1750" u="none" cap="none" strike="noStrike">
                <a:solidFill>
                  <a:srgbClr val="204C8E"/>
                </a:solidFill>
                <a:latin typeface="Nobile"/>
                <a:ea typeface="Nobile"/>
                <a:cs typeface="Nobile"/>
                <a:sym typeface="Nobile"/>
              </a:rPr>
              <a:t>Boletín oficial: 20 de febrero del 2025</a:t>
            </a:r>
            <a:endParaRPr b="0" i="0" sz="1750" u="none" cap="none" strike="noStrike"/>
          </a:p>
        </p:txBody>
      </p:sp>
      <p:sp>
        <p:nvSpPr>
          <p:cNvPr id="50" name="Google Shape;50;p13"/>
          <p:cNvSpPr/>
          <p:nvPr/>
        </p:nvSpPr>
        <p:spPr>
          <a:xfrm>
            <a:off x="793790" y="5231725"/>
            <a:ext cx="7556421" cy="21774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El Ministerio de Educación de la Ciudad de Buenos Aires ha aprobado un nuevo plan de estudios para el Colegio N° 4 del Distrito Escolar N° 9 "Nicolás Avellaneda". Este innovador programa combina </a:t>
            </a:r>
            <a:r>
              <a:rPr b="1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el Bachillerato en Ciencias Naturales con una certificación especial en Investigación Científica</a:t>
            </a: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, preparando a los estudiantes para los desafíos del futuro desde primer año. 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/>
          <p:nvPr/>
        </p:nvSpPr>
        <p:spPr>
          <a:xfrm>
            <a:off x="793790" y="1403033"/>
            <a:ext cx="7949565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450"/>
              <a:buFont typeface="Alexandria"/>
              <a:buNone/>
            </a:pPr>
            <a:r>
              <a:rPr b="0" i="0" lang="en-US" sz="4450" u="none" cap="none" strike="noStrike">
                <a:solidFill>
                  <a:srgbClr val="1B1B27"/>
                </a:solidFill>
                <a:latin typeface="Alexandria"/>
                <a:ea typeface="Alexandria"/>
                <a:cs typeface="Alexandria"/>
                <a:sym typeface="Alexandria"/>
              </a:rPr>
              <a:t>Marco Legal y Fundamentos</a:t>
            </a:r>
            <a:endParaRPr b="0" i="0" sz="4450" u="none" cap="none" strike="noStrike"/>
          </a:p>
        </p:txBody>
      </p:sp>
      <p:sp>
        <p:nvSpPr>
          <p:cNvPr id="57" name="Google Shape;57;p14"/>
          <p:cNvSpPr/>
          <p:nvPr/>
        </p:nvSpPr>
        <p:spPr>
          <a:xfrm>
            <a:off x="1118711" y="2451973"/>
            <a:ext cx="30480" cy="4374475"/>
          </a:xfrm>
          <a:prstGeom prst="roundRect">
            <a:avLst>
              <a:gd fmla="val 312558" name="adj"/>
            </a:avLst>
          </a:prstGeom>
          <a:solidFill>
            <a:srgbClr val="B8C3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4"/>
          <p:cNvSpPr/>
          <p:nvPr/>
        </p:nvSpPr>
        <p:spPr>
          <a:xfrm>
            <a:off x="1358622" y="2947035"/>
            <a:ext cx="793790" cy="30480"/>
          </a:xfrm>
          <a:prstGeom prst="roundRect">
            <a:avLst>
              <a:gd fmla="val 312558" name="adj"/>
            </a:avLst>
          </a:prstGeom>
          <a:solidFill>
            <a:srgbClr val="B8C3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4"/>
          <p:cNvSpPr/>
          <p:nvPr/>
        </p:nvSpPr>
        <p:spPr>
          <a:xfrm>
            <a:off x="878800" y="2707124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D2DDF9"/>
          </a:solidFill>
          <a:ln cap="flat" cmpd="sng" w="9525">
            <a:solidFill>
              <a:srgbClr val="B8C3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/>
          <p:nvPr/>
        </p:nvSpPr>
        <p:spPr>
          <a:xfrm>
            <a:off x="1070134" y="2792135"/>
            <a:ext cx="127635" cy="340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650"/>
              <a:buFont typeface="Alexandria"/>
              <a:buNone/>
            </a:pPr>
            <a:r>
              <a:rPr b="0" i="0" lang="en-US" sz="265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1</a:t>
            </a:r>
            <a:endParaRPr b="0" i="0" sz="2650" u="none" cap="none" strike="noStrike"/>
          </a:p>
        </p:txBody>
      </p:sp>
      <p:sp>
        <p:nvSpPr>
          <p:cNvPr id="61" name="Google Shape;61;p14"/>
          <p:cNvSpPr/>
          <p:nvPr/>
        </p:nvSpPr>
        <p:spPr>
          <a:xfrm>
            <a:off x="2381488" y="2678787"/>
            <a:ext cx="3647599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Constitución de la Ciudad</a:t>
            </a:r>
            <a:endParaRPr b="0" i="0" sz="2200" u="none" cap="none" strike="noStrike"/>
          </a:p>
        </p:txBody>
      </p:sp>
      <p:sp>
        <p:nvSpPr>
          <p:cNvPr id="62" name="Google Shape;62;p14"/>
          <p:cNvSpPr/>
          <p:nvPr/>
        </p:nvSpPr>
        <p:spPr>
          <a:xfrm>
            <a:off x="2381488" y="3169206"/>
            <a:ext cx="1145512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Garantiza un sistema educativo que promueve el desarrollo integral en una sociedad justa y democrática.</a:t>
            </a:r>
            <a:endParaRPr b="0" i="0" sz="1750" u="none" cap="none" strike="noStrike"/>
          </a:p>
        </p:txBody>
      </p:sp>
      <p:sp>
        <p:nvSpPr>
          <p:cNvPr id="63" name="Google Shape;63;p14"/>
          <p:cNvSpPr/>
          <p:nvPr/>
        </p:nvSpPr>
        <p:spPr>
          <a:xfrm>
            <a:off x="1358622" y="4480798"/>
            <a:ext cx="793790" cy="30480"/>
          </a:xfrm>
          <a:prstGeom prst="roundRect">
            <a:avLst>
              <a:gd fmla="val 312558" name="adj"/>
            </a:avLst>
          </a:prstGeom>
          <a:solidFill>
            <a:srgbClr val="B8C3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878800" y="4240887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D2DDF9"/>
          </a:solidFill>
          <a:ln cap="flat" cmpd="sng" w="9525">
            <a:solidFill>
              <a:srgbClr val="B8C3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1034415" y="4325898"/>
            <a:ext cx="199072" cy="340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650"/>
              <a:buFont typeface="Alexandria"/>
              <a:buNone/>
            </a:pPr>
            <a:r>
              <a:rPr b="0" i="0" lang="en-US" sz="265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2</a:t>
            </a:r>
            <a:endParaRPr b="0" i="0" sz="2650" u="none" cap="none" strike="noStrike"/>
          </a:p>
        </p:txBody>
      </p:sp>
      <p:sp>
        <p:nvSpPr>
          <p:cNvPr id="66" name="Google Shape;66;p14"/>
          <p:cNvSpPr/>
          <p:nvPr/>
        </p:nvSpPr>
        <p:spPr>
          <a:xfrm>
            <a:off x="2381488" y="421255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Ley Nacional 26206</a:t>
            </a:r>
            <a:endParaRPr b="0" i="0" sz="2200" u="none" cap="none" strike="noStrike"/>
          </a:p>
        </p:txBody>
      </p:sp>
      <p:sp>
        <p:nvSpPr>
          <p:cNvPr id="67" name="Google Shape;67;p14"/>
          <p:cNvSpPr/>
          <p:nvPr/>
        </p:nvSpPr>
        <p:spPr>
          <a:xfrm>
            <a:off x="2381488" y="4702969"/>
            <a:ext cx="1145512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Establece la responsabilidad del Estado de proveer una educación integral, permanente y de calidad.</a:t>
            </a:r>
            <a:endParaRPr b="0" i="0" sz="1750" u="none" cap="none" strike="noStrike"/>
          </a:p>
        </p:txBody>
      </p:sp>
      <p:sp>
        <p:nvSpPr>
          <p:cNvPr id="68" name="Google Shape;68;p14"/>
          <p:cNvSpPr/>
          <p:nvPr/>
        </p:nvSpPr>
        <p:spPr>
          <a:xfrm>
            <a:off x="1358622" y="6014561"/>
            <a:ext cx="793790" cy="30480"/>
          </a:xfrm>
          <a:prstGeom prst="roundRect">
            <a:avLst>
              <a:gd fmla="val 312558" name="adj"/>
            </a:avLst>
          </a:prstGeom>
          <a:solidFill>
            <a:srgbClr val="B8C3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/>
          <p:nvPr/>
        </p:nvSpPr>
        <p:spPr>
          <a:xfrm>
            <a:off x="878800" y="5774650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D2DDF9"/>
          </a:solidFill>
          <a:ln cap="flat" cmpd="sng" w="9525">
            <a:solidFill>
              <a:srgbClr val="B8C3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1033701" y="5859661"/>
            <a:ext cx="200382" cy="340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650"/>
              <a:buFont typeface="Alexandria"/>
              <a:buNone/>
            </a:pPr>
            <a:r>
              <a:rPr b="0" i="0" lang="en-US" sz="265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3</a:t>
            </a:r>
            <a:endParaRPr b="0" i="0" sz="2650" u="none" cap="none" strike="noStrike"/>
          </a:p>
        </p:txBody>
      </p:sp>
      <p:sp>
        <p:nvSpPr>
          <p:cNvPr id="71" name="Google Shape;71;p14"/>
          <p:cNvSpPr/>
          <p:nvPr/>
        </p:nvSpPr>
        <p:spPr>
          <a:xfrm>
            <a:off x="2381488" y="574631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Ley 898</a:t>
            </a:r>
            <a:endParaRPr b="0" i="0" sz="2200" u="none" cap="none" strike="noStrike"/>
          </a:p>
        </p:txBody>
      </p:sp>
      <p:sp>
        <p:nvSpPr>
          <p:cNvPr id="72" name="Google Shape;72;p14"/>
          <p:cNvSpPr/>
          <p:nvPr/>
        </p:nvSpPr>
        <p:spPr>
          <a:xfrm>
            <a:off x="2381488" y="6236732"/>
            <a:ext cx="1145512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Implementa la obligatoriedad de la Escuela Secundaria en la Ciudad Autónoma de Buenos Aires.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8" name="Google Shape;7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/>
          <p:nvPr/>
        </p:nvSpPr>
        <p:spPr>
          <a:xfrm>
            <a:off x="793790" y="1074539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450"/>
              <a:buFont typeface="Alexandria"/>
              <a:buNone/>
            </a:pPr>
            <a:r>
              <a:rPr b="0" i="0" lang="en-US" sz="4450" u="none" cap="none" strike="noStrike">
                <a:solidFill>
                  <a:srgbClr val="1B1B27"/>
                </a:solidFill>
                <a:latin typeface="Alexandria"/>
                <a:ea typeface="Alexandria"/>
                <a:cs typeface="Alexandria"/>
                <a:sym typeface="Alexandria"/>
              </a:rPr>
              <a:t>Resoluciones del Consejo Federal de Educación</a:t>
            </a:r>
            <a:endParaRPr b="0" i="0" sz="4450" u="none" cap="none" strike="noStrike"/>
          </a:p>
        </p:txBody>
      </p:sp>
      <p:sp>
        <p:nvSpPr>
          <p:cNvPr id="80" name="Google Shape;80;p15"/>
          <p:cNvSpPr/>
          <p:nvPr/>
        </p:nvSpPr>
        <p:spPr>
          <a:xfrm>
            <a:off x="793790" y="2832259"/>
            <a:ext cx="7556421" cy="2047994"/>
          </a:xfrm>
          <a:prstGeom prst="roundRect">
            <a:avLst>
              <a:gd fmla="val 4652" name="adj"/>
            </a:avLst>
          </a:prstGeom>
          <a:solidFill>
            <a:srgbClr val="D2DDF9"/>
          </a:solidFill>
          <a:ln cap="flat" cmpd="sng" w="9525">
            <a:solidFill>
              <a:srgbClr val="B8C3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5"/>
          <p:cNvSpPr/>
          <p:nvPr/>
        </p:nvSpPr>
        <p:spPr>
          <a:xfrm>
            <a:off x="1028224" y="306669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Resolución 84/09</a:t>
            </a:r>
            <a:endParaRPr b="0" i="0" sz="2200" u="none" cap="none" strike="noStrike"/>
          </a:p>
        </p:txBody>
      </p:sp>
      <p:sp>
        <p:nvSpPr>
          <p:cNvPr id="82" name="Google Shape;82;p15"/>
          <p:cNvSpPr/>
          <p:nvPr/>
        </p:nvSpPr>
        <p:spPr>
          <a:xfrm>
            <a:off x="1028224" y="3557111"/>
            <a:ext cx="7087553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Aprueba los "Lineamientos Políticos y Estratégicos de la Educación Secundaria Obligatoria", estableciendo la revisión de regulaciones federales para renovar propuestas formativas.</a:t>
            </a:r>
            <a:endParaRPr b="0" i="0" sz="1750" u="none" cap="none" strike="noStrike"/>
          </a:p>
        </p:txBody>
      </p:sp>
      <p:sp>
        <p:nvSpPr>
          <p:cNvPr id="83" name="Google Shape;83;p15"/>
          <p:cNvSpPr/>
          <p:nvPr/>
        </p:nvSpPr>
        <p:spPr>
          <a:xfrm>
            <a:off x="793790" y="5107067"/>
            <a:ext cx="7556421" cy="2047994"/>
          </a:xfrm>
          <a:prstGeom prst="roundRect">
            <a:avLst>
              <a:gd fmla="val 4652" name="adj"/>
            </a:avLst>
          </a:prstGeom>
          <a:solidFill>
            <a:srgbClr val="D2DDF9"/>
          </a:solidFill>
          <a:ln cap="flat" cmpd="sng" w="9525">
            <a:solidFill>
              <a:srgbClr val="B8C3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5"/>
          <p:cNvSpPr/>
          <p:nvPr/>
        </p:nvSpPr>
        <p:spPr>
          <a:xfrm>
            <a:off x="1028224" y="534150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Resolución 93/09</a:t>
            </a:r>
            <a:endParaRPr b="0" i="0" sz="2200" u="none" cap="none" strike="noStrike"/>
          </a:p>
        </p:txBody>
      </p:sp>
      <p:sp>
        <p:nvSpPr>
          <p:cNvPr id="85" name="Google Shape;85;p15"/>
          <p:cNvSpPr/>
          <p:nvPr/>
        </p:nvSpPr>
        <p:spPr>
          <a:xfrm>
            <a:off x="1028224" y="5831919"/>
            <a:ext cx="7087553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Aprueba las "Orientaciones para la Organización Pedagógica e Institucional de la Educación Secundaria Obligatoria", definiendo condiciones organizativas para los establecimientos educativos.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91" name="Google Shape;9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/>
          <p:nvPr/>
        </p:nvSpPr>
        <p:spPr>
          <a:xfrm>
            <a:off x="6280190" y="1664018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SzPts val="4450"/>
              <a:buFont typeface="Arial"/>
              <a:buNone/>
            </a:pPr>
            <a:r>
              <a:t/>
            </a:r>
            <a:endParaRPr b="0" i="0" sz="4450" u="none" cap="none" strike="noStrike"/>
          </a:p>
        </p:txBody>
      </p:sp>
      <p:sp>
        <p:nvSpPr>
          <p:cNvPr id="93" name="Google Shape;93;p16"/>
          <p:cNvSpPr/>
          <p:nvPr/>
        </p:nvSpPr>
        <p:spPr>
          <a:xfrm>
            <a:off x="6280190" y="2712958"/>
            <a:ext cx="294572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1B1B27"/>
                </a:solidFill>
                <a:latin typeface="Alexandria"/>
                <a:ea typeface="Alexandria"/>
                <a:cs typeface="Alexandria"/>
                <a:sym typeface="Alexandria"/>
              </a:rPr>
              <a:t>Objetivos Principales</a:t>
            </a:r>
            <a:endParaRPr b="0" i="0" sz="2200" u="none" cap="none" strike="noStrike"/>
          </a:p>
        </p:txBody>
      </p:sp>
      <p:sp>
        <p:nvSpPr>
          <p:cNvPr id="94" name="Google Shape;94;p16"/>
          <p:cNvSpPr/>
          <p:nvPr/>
        </p:nvSpPr>
        <p:spPr>
          <a:xfrm>
            <a:off x="6280190" y="3407450"/>
            <a:ext cx="75564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Desarrollar capacidades para un mundo cambiante.</a:t>
            </a:r>
            <a:endParaRPr b="0" i="0" sz="1750" u="none" cap="none" strike="noStrike"/>
          </a:p>
        </p:txBody>
      </p:sp>
      <p:sp>
        <p:nvSpPr>
          <p:cNvPr id="95" name="Google Shape;95;p16"/>
          <p:cNvSpPr/>
          <p:nvPr/>
        </p:nvSpPr>
        <p:spPr>
          <a:xfrm>
            <a:off x="6280190" y="4110514"/>
            <a:ext cx="4010620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1B1B27"/>
                </a:solidFill>
                <a:latin typeface="Alexandria"/>
                <a:ea typeface="Alexandria"/>
                <a:cs typeface="Alexandria"/>
                <a:sym typeface="Alexandria"/>
              </a:rPr>
              <a:t>Fortalecimiento Tecnológico</a:t>
            </a:r>
            <a:endParaRPr b="0" i="0" sz="2200" u="none" cap="none" strike="noStrike"/>
          </a:p>
        </p:txBody>
      </p:sp>
      <p:sp>
        <p:nvSpPr>
          <p:cNvPr id="96" name="Google Shape;96;p16"/>
          <p:cNvSpPr/>
          <p:nvPr/>
        </p:nvSpPr>
        <p:spPr>
          <a:xfrm>
            <a:off x="6280190" y="4805005"/>
            <a:ext cx="75564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Mejorar tareas pedagógicas y administrativas.</a:t>
            </a:r>
            <a:endParaRPr b="0" i="0" sz="1750" u="none" cap="none" strike="noStrike"/>
          </a:p>
        </p:txBody>
      </p:sp>
      <p:sp>
        <p:nvSpPr>
          <p:cNvPr id="97" name="Google Shape;97;p16"/>
          <p:cNvSpPr/>
          <p:nvPr/>
        </p:nvSpPr>
        <p:spPr>
          <a:xfrm>
            <a:off x="6280190" y="5508069"/>
            <a:ext cx="5788462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1B1B27"/>
                </a:solidFill>
                <a:latin typeface="Alexandria"/>
                <a:ea typeface="Alexandria"/>
                <a:cs typeface="Alexandria"/>
                <a:sym typeface="Alexandria"/>
              </a:rPr>
              <a:t>Transformación de la Escuela Secundaria</a:t>
            </a:r>
            <a:endParaRPr b="0" i="0" sz="2200" u="none" cap="none" strike="noStrike"/>
          </a:p>
        </p:txBody>
      </p:sp>
      <p:sp>
        <p:nvSpPr>
          <p:cNvPr id="98" name="Google Shape;98;p16"/>
          <p:cNvSpPr/>
          <p:nvPr/>
        </p:nvSpPr>
        <p:spPr>
          <a:xfrm>
            <a:off x="6280190" y="6202561"/>
            <a:ext cx="75564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Garantizar una educación desafiante y enriquecedora.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/>
          <p:nvPr/>
        </p:nvSpPr>
        <p:spPr>
          <a:xfrm>
            <a:off x="793790" y="896660"/>
            <a:ext cx="13042821" cy="1417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450"/>
              <a:buFont typeface="Alexandria"/>
              <a:buNone/>
            </a:pPr>
            <a:r>
              <a:rPr b="0" i="0" lang="en-US" sz="4450" u="none" cap="none" strike="noStrike">
                <a:solidFill>
                  <a:srgbClr val="1B1B27"/>
                </a:solidFill>
                <a:latin typeface="Alexandria"/>
                <a:ea typeface="Alexandria"/>
                <a:cs typeface="Alexandria"/>
                <a:sym typeface="Alexandria"/>
              </a:rPr>
              <a:t>Colegio N° 4 del Distrito Escolar N° 9 "Nicolás Avellaneda"</a:t>
            </a:r>
            <a:endParaRPr b="0" i="0" sz="4450" u="none" cap="none" strike="noStrike"/>
          </a:p>
        </p:txBody>
      </p:sp>
      <p:sp>
        <p:nvSpPr>
          <p:cNvPr id="105" name="Google Shape;105;p17"/>
          <p:cNvSpPr/>
          <p:nvPr/>
        </p:nvSpPr>
        <p:spPr>
          <a:xfrm>
            <a:off x="1145619" y="4442222"/>
            <a:ext cx="343340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Alexandria"/>
              <a:buNone/>
            </a:pPr>
            <a:r>
              <a:rPr b="1" i="0" lang="en-US" sz="22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Implementación Actual</a:t>
            </a:r>
            <a:endParaRPr b="0" i="0" sz="2200" u="none" cap="none" strike="noStrike"/>
          </a:p>
        </p:txBody>
      </p:sp>
      <p:sp>
        <p:nvSpPr>
          <p:cNvPr id="106" name="Google Shape;106;p17"/>
          <p:cNvSpPr/>
          <p:nvPr/>
        </p:nvSpPr>
        <p:spPr>
          <a:xfrm>
            <a:off x="793790" y="4932640"/>
            <a:ext cx="378523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1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Bachillerato en Ciencias Naturales </a:t>
            </a:r>
            <a:endParaRPr b="0" i="0" sz="1750" u="none" cap="none" strike="noStrike"/>
          </a:p>
        </p:txBody>
      </p:sp>
      <p:pic>
        <p:nvPicPr>
          <p:cNvPr descr="preencoded.png" id="107" name="Google Shape;10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2653" y="2767846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7"/>
          <p:cNvSpPr/>
          <p:nvPr/>
        </p:nvSpPr>
        <p:spPr>
          <a:xfrm>
            <a:off x="5687854" y="4548783"/>
            <a:ext cx="106323" cy="4535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363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1</a:t>
            </a:r>
            <a:endParaRPr b="0" i="0" sz="2200" u="none" cap="none" strike="noStrike"/>
          </a:p>
        </p:txBody>
      </p:sp>
      <p:sp>
        <p:nvSpPr>
          <p:cNvPr id="109" name="Google Shape;109;p17"/>
          <p:cNvSpPr/>
          <p:nvPr/>
        </p:nvSpPr>
        <p:spPr>
          <a:xfrm>
            <a:off x="9937790" y="3125153"/>
            <a:ext cx="3417213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Alexandria"/>
              <a:buNone/>
            </a:pPr>
            <a:r>
              <a:rPr b="1" i="0" lang="en-US" sz="22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Nuevo Plan de Estudios</a:t>
            </a:r>
            <a:endParaRPr b="0" i="0" sz="2200" u="none" cap="none" strike="noStrike"/>
          </a:p>
        </p:txBody>
      </p:sp>
      <p:sp>
        <p:nvSpPr>
          <p:cNvPr id="110" name="Google Shape;110;p17"/>
          <p:cNvSpPr/>
          <p:nvPr/>
        </p:nvSpPr>
        <p:spPr>
          <a:xfrm>
            <a:off x="9937790" y="3615571"/>
            <a:ext cx="3898821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1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Bachillerato en Ciencias Naturales con certificación en Investigación Científica.</a:t>
            </a:r>
            <a:endParaRPr b="0" i="0" sz="1750" u="none" cap="none" strike="noStrike"/>
          </a:p>
        </p:txBody>
      </p:sp>
      <p:pic>
        <p:nvPicPr>
          <p:cNvPr descr="preencoded.png" id="111" name="Google Shape;11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32653" y="2767846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/>
          <p:nvPr/>
        </p:nvSpPr>
        <p:spPr>
          <a:xfrm>
            <a:off x="8256984" y="3597712"/>
            <a:ext cx="165854" cy="4535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36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Alexandria"/>
                <a:ea typeface="Alexandria"/>
                <a:cs typeface="Alexandria"/>
                <a:sym typeface="Alexandria"/>
              </a:rPr>
              <a:t>2</a:t>
            </a:r>
            <a:endParaRPr b="0" i="0" sz="2200" u="none" cap="none" strike="noStrike"/>
          </a:p>
        </p:txBody>
      </p:sp>
      <p:sp>
        <p:nvSpPr>
          <p:cNvPr id="113" name="Google Shape;113;p17"/>
          <p:cNvSpPr/>
          <p:nvPr/>
        </p:nvSpPr>
        <p:spPr>
          <a:xfrm>
            <a:off x="9937790" y="5759172"/>
            <a:ext cx="3645098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Inicio de Implementación</a:t>
            </a:r>
            <a:endParaRPr b="0" i="0" sz="2200" u="none" cap="none" strike="noStrike"/>
          </a:p>
        </p:txBody>
      </p:sp>
      <p:sp>
        <p:nvSpPr>
          <p:cNvPr id="114" name="Google Shape;114;p17"/>
          <p:cNvSpPr/>
          <p:nvPr/>
        </p:nvSpPr>
        <p:spPr>
          <a:xfrm>
            <a:off x="9937790" y="6249591"/>
            <a:ext cx="389882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Desde el ciclo lectivo 2023, con aprobación oficial para 2025.</a:t>
            </a:r>
            <a:endParaRPr b="0" i="0" sz="1750" u="none" cap="none" strike="noStrike"/>
          </a:p>
        </p:txBody>
      </p:sp>
      <p:pic>
        <p:nvPicPr>
          <p:cNvPr descr="preencoded.png" id="115" name="Google Shape;115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32653" y="2767846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/>
          <p:cNvSpPr/>
          <p:nvPr/>
        </p:nvSpPr>
        <p:spPr>
          <a:xfrm>
            <a:off x="7780734" y="6323886"/>
            <a:ext cx="166926" cy="4535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1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3</a:t>
            </a:r>
            <a:endParaRPr b="0" i="0" sz="2200" u="none" cap="none" strike="noStrik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/>
          <p:nvPr/>
        </p:nvSpPr>
        <p:spPr>
          <a:xfrm>
            <a:off x="793790" y="2358509"/>
            <a:ext cx="103212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450"/>
              <a:buFont typeface="Alexandria"/>
              <a:buNone/>
            </a:pPr>
            <a:r>
              <a:rPr b="0" i="0" lang="en-US" sz="4450" u="none" cap="none" strike="noStrike">
                <a:solidFill>
                  <a:srgbClr val="1B1B27"/>
                </a:solidFill>
                <a:latin typeface="Alexandria"/>
                <a:ea typeface="Alexandria"/>
                <a:cs typeface="Alexandria"/>
                <a:sym typeface="Alexandria"/>
              </a:rPr>
              <a:t>Régimen Académico y Lineamientos</a:t>
            </a:r>
            <a:endParaRPr b="0" i="0" sz="4450" u="none" cap="none" strike="noStrike"/>
          </a:p>
        </p:txBody>
      </p:sp>
      <p:sp>
        <p:nvSpPr>
          <p:cNvPr id="123" name="Google Shape;123;p18"/>
          <p:cNvSpPr/>
          <p:nvPr/>
        </p:nvSpPr>
        <p:spPr>
          <a:xfrm>
            <a:off x="793790" y="3634264"/>
            <a:ext cx="4907756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1B1B27"/>
                </a:solidFill>
                <a:latin typeface="Alexandria"/>
                <a:ea typeface="Alexandria"/>
                <a:cs typeface="Alexandria"/>
                <a:sym typeface="Alexandria"/>
              </a:rPr>
              <a:t>Resolución 970-GCABA-MEDGC/22</a:t>
            </a:r>
            <a:endParaRPr b="0" i="0" sz="2200" u="none" cap="none" strike="noStrike"/>
          </a:p>
        </p:txBody>
      </p:sp>
      <p:sp>
        <p:nvSpPr>
          <p:cNvPr id="124" name="Google Shape;124;p18"/>
          <p:cNvSpPr/>
          <p:nvPr/>
        </p:nvSpPr>
        <p:spPr>
          <a:xfrm>
            <a:off x="793790" y="4215408"/>
            <a:ext cx="6244709" cy="145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Aprobó el "Régimen Académico de la Escuela Secundaria" de la Ciudad Autónoma de Buenos Aires, estableciendo las normas para el funcionamiento de las instituciones educativas.</a:t>
            </a:r>
            <a:endParaRPr b="0" i="0" sz="1750" u="none" cap="none" strike="noStrike"/>
          </a:p>
        </p:txBody>
      </p:sp>
      <p:sp>
        <p:nvSpPr>
          <p:cNvPr id="125" name="Google Shape;125;p18"/>
          <p:cNvSpPr/>
          <p:nvPr/>
        </p:nvSpPr>
        <p:spPr>
          <a:xfrm>
            <a:off x="7599521" y="3634264"/>
            <a:ext cx="4826437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1B1B27"/>
                </a:solidFill>
                <a:latin typeface="Alexandria"/>
                <a:ea typeface="Alexandria"/>
                <a:cs typeface="Alexandria"/>
                <a:sym typeface="Alexandria"/>
              </a:rPr>
              <a:t>Resolución 18771-GCABA-SSPIE/24</a:t>
            </a:r>
            <a:endParaRPr b="0" i="0" sz="2200" u="none" cap="none" strike="noStrike"/>
          </a:p>
        </p:txBody>
      </p:sp>
      <p:sp>
        <p:nvSpPr>
          <p:cNvPr id="126" name="Google Shape;126;p18"/>
          <p:cNvSpPr/>
          <p:nvPr/>
        </p:nvSpPr>
        <p:spPr>
          <a:xfrm>
            <a:off x="7599521" y="4215408"/>
            <a:ext cx="6244709" cy="145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Aprobó los "Lineamientos para la presentación de Planes de Estudio" para su evaluación por la Comisión Evaluadora de Planes de Estudio de Nivel Inicial, Primario y Secundario.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32" name="Google Shape;13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9"/>
          <p:cNvSpPr/>
          <p:nvPr/>
        </p:nvSpPr>
        <p:spPr>
          <a:xfrm>
            <a:off x="6280190" y="776526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450"/>
              <a:buFont typeface="Alexandria"/>
              <a:buNone/>
            </a:pPr>
            <a:r>
              <a:rPr b="0" i="0" lang="en-US" sz="4450" u="none" cap="none" strike="noStrike">
                <a:solidFill>
                  <a:srgbClr val="1B1B27"/>
                </a:solidFill>
                <a:latin typeface="Alexandria"/>
                <a:ea typeface="Alexandria"/>
                <a:cs typeface="Alexandria"/>
                <a:sym typeface="Alexandria"/>
              </a:rPr>
              <a:t>Evaluación y Aprobación del Nuevo Plan</a:t>
            </a:r>
            <a:endParaRPr b="0" i="0" sz="4450" u="none" cap="none" strike="noStrike"/>
          </a:p>
        </p:txBody>
      </p:sp>
      <p:sp>
        <p:nvSpPr>
          <p:cNvPr id="134" name="Google Shape;134;p19"/>
          <p:cNvSpPr/>
          <p:nvPr/>
        </p:nvSpPr>
        <p:spPr>
          <a:xfrm>
            <a:off x="6280190" y="2534245"/>
            <a:ext cx="170021" cy="1216223"/>
          </a:xfrm>
          <a:prstGeom prst="roundRect">
            <a:avLst>
              <a:gd fmla="val 56033" name="adj"/>
            </a:avLst>
          </a:prstGeom>
          <a:solidFill>
            <a:srgbClr val="D2DDF9"/>
          </a:solidFill>
          <a:ln cap="flat" cmpd="sng" w="9525">
            <a:solidFill>
              <a:srgbClr val="B8C3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9"/>
          <p:cNvSpPr/>
          <p:nvPr/>
        </p:nvSpPr>
        <p:spPr>
          <a:xfrm>
            <a:off x="6790373" y="2534245"/>
            <a:ext cx="3068122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Presentación del Plan</a:t>
            </a:r>
            <a:endParaRPr b="0" i="0" sz="2200" u="none" cap="none" strike="noStrike"/>
          </a:p>
        </p:txBody>
      </p:sp>
      <p:sp>
        <p:nvSpPr>
          <p:cNvPr id="136" name="Google Shape;136;p19"/>
          <p:cNvSpPr/>
          <p:nvPr/>
        </p:nvSpPr>
        <p:spPr>
          <a:xfrm>
            <a:off x="6790373" y="3024664"/>
            <a:ext cx="7046238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El Colegio N° 4 "Nicolás Avellaneda" presentó su propuesta de Plan de Estudios.</a:t>
            </a:r>
            <a:endParaRPr b="0" i="0" sz="1750" u="none" cap="none" strike="noStrike"/>
          </a:p>
        </p:txBody>
      </p:sp>
      <p:sp>
        <p:nvSpPr>
          <p:cNvPr id="137" name="Google Shape;137;p19"/>
          <p:cNvSpPr/>
          <p:nvPr/>
        </p:nvSpPr>
        <p:spPr>
          <a:xfrm>
            <a:off x="6620351" y="3977283"/>
            <a:ext cx="170021" cy="1216223"/>
          </a:xfrm>
          <a:prstGeom prst="roundRect">
            <a:avLst>
              <a:gd fmla="val 56033" name="adj"/>
            </a:avLst>
          </a:prstGeom>
          <a:solidFill>
            <a:srgbClr val="D2DDF9"/>
          </a:solidFill>
          <a:ln cap="flat" cmpd="sng" w="9525">
            <a:solidFill>
              <a:srgbClr val="B8C3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9"/>
          <p:cNvSpPr/>
          <p:nvPr/>
        </p:nvSpPr>
        <p:spPr>
          <a:xfrm>
            <a:off x="7130534" y="3977283"/>
            <a:ext cx="3822144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Evaluación por la Comisión</a:t>
            </a:r>
            <a:endParaRPr b="0" i="0" sz="2200" u="none" cap="none" strike="noStrike"/>
          </a:p>
        </p:txBody>
      </p:sp>
      <p:sp>
        <p:nvSpPr>
          <p:cNvPr id="139" name="Google Shape;139;p19"/>
          <p:cNvSpPr/>
          <p:nvPr/>
        </p:nvSpPr>
        <p:spPr>
          <a:xfrm>
            <a:off x="7130534" y="4467701"/>
            <a:ext cx="6706076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La Comisión Evaluadora para la Evaluación de Planes de Estudio revisó la propuesta.</a:t>
            </a:r>
            <a:endParaRPr b="0" i="0" sz="1750" u="none" cap="none" strike="noStrike"/>
          </a:p>
        </p:txBody>
      </p:sp>
      <p:sp>
        <p:nvSpPr>
          <p:cNvPr id="140" name="Google Shape;140;p19"/>
          <p:cNvSpPr/>
          <p:nvPr/>
        </p:nvSpPr>
        <p:spPr>
          <a:xfrm>
            <a:off x="6960632" y="5420320"/>
            <a:ext cx="170021" cy="362903"/>
          </a:xfrm>
          <a:prstGeom prst="roundRect">
            <a:avLst>
              <a:gd fmla="val 56033" name="adj"/>
            </a:avLst>
          </a:prstGeom>
          <a:solidFill>
            <a:srgbClr val="D2DDF9"/>
          </a:solidFill>
          <a:ln cap="flat" cmpd="sng" w="9525">
            <a:solidFill>
              <a:srgbClr val="B8C3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1" name="Google Shape;14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99152" y="5499735"/>
            <a:ext cx="127516" cy="170021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9"/>
          <p:cNvSpPr/>
          <p:nvPr/>
        </p:nvSpPr>
        <p:spPr>
          <a:xfrm>
            <a:off x="7810976" y="5420320"/>
            <a:ext cx="2371368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006ED6"/>
              </a:buClr>
              <a:buSzPts val="1750"/>
              <a:buFont typeface="Nobile"/>
              <a:buNone/>
            </a:pPr>
            <a:r>
              <a:rPr b="1" i="0" lang="en-US" sz="1750" u="none" cap="none" strike="noStrike">
                <a:solidFill>
                  <a:srgbClr val="006ED6"/>
                </a:solidFill>
                <a:latin typeface="Nobile"/>
                <a:ea typeface="Nobile"/>
                <a:cs typeface="Nobile"/>
                <a:sym typeface="Nobile"/>
              </a:rPr>
              <a:t>Dictamen Favorable</a:t>
            </a:r>
            <a:endParaRPr b="0" i="0" sz="1750" u="none" cap="none" strike="noStrike"/>
          </a:p>
        </p:txBody>
      </p:sp>
      <p:sp>
        <p:nvSpPr>
          <p:cNvPr id="143" name="Google Shape;143;p19"/>
          <p:cNvSpPr/>
          <p:nvPr/>
        </p:nvSpPr>
        <p:spPr>
          <a:xfrm>
            <a:off x="7300913" y="6010037"/>
            <a:ext cx="170021" cy="1216223"/>
          </a:xfrm>
          <a:prstGeom prst="roundRect">
            <a:avLst>
              <a:gd fmla="val 56033" name="adj"/>
            </a:avLst>
          </a:prstGeom>
          <a:solidFill>
            <a:srgbClr val="D2DDF9"/>
          </a:solidFill>
          <a:ln cap="flat" cmpd="sng" w="9525">
            <a:solidFill>
              <a:srgbClr val="B8C3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9"/>
          <p:cNvSpPr/>
          <p:nvPr/>
        </p:nvSpPr>
        <p:spPr>
          <a:xfrm>
            <a:off x="7811095" y="6010037"/>
            <a:ext cx="3201591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Aprobación Ministerial</a:t>
            </a:r>
            <a:endParaRPr b="0" i="0" sz="2200" u="none" cap="none" strike="noStrike"/>
          </a:p>
        </p:txBody>
      </p:sp>
      <p:sp>
        <p:nvSpPr>
          <p:cNvPr id="145" name="Google Shape;145;p19"/>
          <p:cNvSpPr/>
          <p:nvPr/>
        </p:nvSpPr>
        <p:spPr>
          <a:xfrm>
            <a:off x="7811095" y="6500455"/>
            <a:ext cx="602551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El Ministerio de Educación aprobó la implementación del nuevo Plan de Estudios.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51" name="Google Shape;15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0"/>
          <p:cNvSpPr/>
          <p:nvPr/>
        </p:nvSpPr>
        <p:spPr>
          <a:xfrm>
            <a:off x="793790" y="1610320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450"/>
              <a:buFont typeface="Alexandria"/>
              <a:buNone/>
            </a:pPr>
            <a:r>
              <a:rPr b="0" i="0" lang="en-US" sz="4450" u="none" cap="none" strike="noStrike">
                <a:solidFill>
                  <a:srgbClr val="1B1B27"/>
                </a:solidFill>
                <a:latin typeface="Alexandria"/>
                <a:ea typeface="Alexandria"/>
                <a:cs typeface="Alexandria"/>
                <a:sym typeface="Alexandria"/>
              </a:rPr>
              <a:t>Validez del Título</a:t>
            </a:r>
            <a:endParaRPr b="0" i="0" sz="4450" u="none" cap="none" strike="noStrike"/>
          </a:p>
        </p:txBody>
      </p:sp>
      <p:sp>
        <p:nvSpPr>
          <p:cNvPr id="153" name="Google Shape;153;p20"/>
          <p:cNvSpPr/>
          <p:nvPr/>
        </p:nvSpPr>
        <p:spPr>
          <a:xfrm>
            <a:off x="793790" y="2659261"/>
            <a:ext cx="7556421" cy="2047994"/>
          </a:xfrm>
          <a:prstGeom prst="roundRect">
            <a:avLst>
              <a:gd fmla="val 4652" name="adj"/>
            </a:avLst>
          </a:prstGeom>
          <a:solidFill>
            <a:srgbClr val="D2DDF9"/>
          </a:solidFill>
          <a:ln cap="flat" cmpd="sng" w="9525">
            <a:solidFill>
              <a:srgbClr val="B8C3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0"/>
          <p:cNvSpPr/>
          <p:nvPr/>
        </p:nvSpPr>
        <p:spPr>
          <a:xfrm>
            <a:off x="1028224" y="289369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Título Nacional</a:t>
            </a:r>
            <a:endParaRPr b="0" i="0" sz="2200" u="none" cap="none" strike="noStrike"/>
          </a:p>
        </p:txBody>
      </p:sp>
      <p:sp>
        <p:nvSpPr>
          <p:cNvPr id="155" name="Google Shape;155;p20"/>
          <p:cNvSpPr/>
          <p:nvPr/>
        </p:nvSpPr>
        <p:spPr>
          <a:xfrm>
            <a:off x="1028224" y="3384113"/>
            <a:ext cx="7087553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El Título de Bachiller en Ciencias Naturales tiene validez nacional conforme a las Resoluciones 321-MEGC/15, 1189-MEGC/15, 3510-MEGC/15 y 2427-MEGC/15.</a:t>
            </a:r>
            <a:endParaRPr b="0" i="0" sz="1750" u="none" cap="none" strike="noStrike"/>
          </a:p>
        </p:txBody>
      </p:sp>
      <p:sp>
        <p:nvSpPr>
          <p:cNvPr id="156" name="Google Shape;156;p20"/>
          <p:cNvSpPr/>
          <p:nvPr/>
        </p:nvSpPr>
        <p:spPr>
          <a:xfrm>
            <a:off x="793790" y="4934069"/>
            <a:ext cx="7556421" cy="1685092"/>
          </a:xfrm>
          <a:prstGeom prst="roundRect">
            <a:avLst>
              <a:gd fmla="val 5654" name="adj"/>
            </a:avLst>
          </a:prstGeom>
          <a:solidFill>
            <a:srgbClr val="D2DDF9"/>
          </a:solidFill>
          <a:ln cap="flat" cmpd="sng" w="9525">
            <a:solidFill>
              <a:srgbClr val="B8C3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0"/>
          <p:cNvSpPr/>
          <p:nvPr/>
        </p:nvSpPr>
        <p:spPr>
          <a:xfrm>
            <a:off x="1028224" y="5168503"/>
            <a:ext cx="3784163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Certificación Jurisdiccional</a:t>
            </a:r>
            <a:endParaRPr b="0" i="0" sz="2200" u="none" cap="none" strike="noStrike"/>
          </a:p>
        </p:txBody>
      </p:sp>
      <p:sp>
        <p:nvSpPr>
          <p:cNvPr id="158" name="Google Shape;158;p20"/>
          <p:cNvSpPr/>
          <p:nvPr/>
        </p:nvSpPr>
        <p:spPr>
          <a:xfrm>
            <a:off x="1028224" y="5658922"/>
            <a:ext cx="7087553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La certificación en "Investigación Científica" es de carácter jurisdiccional, añadiendo valor al título nacional.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/>
          <p:nvPr/>
        </p:nvSpPr>
        <p:spPr>
          <a:xfrm>
            <a:off x="754023" y="884515"/>
            <a:ext cx="9955649" cy="6732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200"/>
              <a:buFont typeface="Alexandria"/>
              <a:buNone/>
            </a:pPr>
            <a:r>
              <a:rPr b="0" i="0" lang="en-US" sz="4200" u="none" cap="none" strike="noStrike">
                <a:solidFill>
                  <a:srgbClr val="1B1B27"/>
                </a:solidFill>
                <a:latin typeface="Alexandria"/>
                <a:ea typeface="Alexandria"/>
                <a:cs typeface="Alexandria"/>
                <a:sym typeface="Alexandria"/>
              </a:rPr>
              <a:t>Proceso de Aprobación y Publicación</a:t>
            </a:r>
            <a:endParaRPr b="0" i="0" sz="4200" u="none" cap="none" strike="noStrike"/>
          </a:p>
        </p:txBody>
      </p:sp>
      <p:pic>
        <p:nvPicPr>
          <p:cNvPr descr="preencoded.png" id="165" name="Google Shape;16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4023" y="1880949"/>
            <a:ext cx="1077278" cy="129266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1"/>
          <p:cNvSpPr/>
          <p:nvPr/>
        </p:nvSpPr>
        <p:spPr>
          <a:xfrm>
            <a:off x="2154436" y="2096333"/>
            <a:ext cx="3785235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100"/>
              <a:buFont typeface="Alexandria"/>
              <a:buNone/>
            </a:pPr>
            <a:r>
              <a:rPr b="0" i="0" lang="en-US" sz="21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Intervención de Organismos</a:t>
            </a:r>
            <a:endParaRPr b="0" i="0" sz="2100" u="none" cap="none" strike="noStrike"/>
          </a:p>
        </p:txBody>
      </p:sp>
      <p:sp>
        <p:nvSpPr>
          <p:cNvPr id="167" name="Google Shape;167;p21"/>
          <p:cNvSpPr/>
          <p:nvPr/>
        </p:nvSpPr>
        <p:spPr>
          <a:xfrm>
            <a:off x="2154436" y="2562106"/>
            <a:ext cx="11721941" cy="344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636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650"/>
              <a:buFont typeface="Nobile"/>
              <a:buNone/>
            </a:pPr>
            <a:r>
              <a:rPr b="0" i="0" lang="en-US" sz="16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Participación de la Comisión Evaluadora, Subsecretarías y Dirección General de Educación de Gestión Estatal.</a:t>
            </a:r>
            <a:endParaRPr b="0" i="0" sz="1650" u="none" cap="none" strike="noStrike"/>
          </a:p>
        </p:txBody>
      </p:sp>
      <p:pic>
        <p:nvPicPr>
          <p:cNvPr descr="preencoded.png" id="168" name="Google Shape;16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4023" y="3173611"/>
            <a:ext cx="1077278" cy="1292662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1"/>
          <p:cNvSpPr/>
          <p:nvPr/>
        </p:nvSpPr>
        <p:spPr>
          <a:xfrm>
            <a:off x="2154436" y="3388995"/>
            <a:ext cx="2693194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100"/>
              <a:buFont typeface="Alexandria"/>
              <a:buNone/>
            </a:pPr>
            <a:r>
              <a:rPr b="0" i="0" lang="en-US" sz="21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Revisión Legal</a:t>
            </a:r>
            <a:endParaRPr b="0" i="0" sz="2100" u="none" cap="none" strike="noStrike"/>
          </a:p>
        </p:txBody>
      </p:sp>
      <p:sp>
        <p:nvSpPr>
          <p:cNvPr id="170" name="Google Shape;170;p21"/>
          <p:cNvSpPr/>
          <p:nvPr/>
        </p:nvSpPr>
        <p:spPr>
          <a:xfrm>
            <a:off x="2154436" y="3854768"/>
            <a:ext cx="11721941" cy="344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636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650"/>
              <a:buFont typeface="Nobile"/>
              <a:buNone/>
            </a:pPr>
            <a:r>
              <a:rPr b="0" i="0" lang="en-US" sz="16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La Dirección General de Coordinación Legal e Institucional tomó intervención en el marco de sus competencias.</a:t>
            </a:r>
            <a:endParaRPr b="0" i="0" sz="1650" u="none" cap="none" strike="noStrike"/>
          </a:p>
        </p:txBody>
      </p:sp>
      <p:pic>
        <p:nvPicPr>
          <p:cNvPr descr="preencoded.png" id="171" name="Google Shape;171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023" y="4466273"/>
            <a:ext cx="1077278" cy="1292662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1"/>
          <p:cNvSpPr/>
          <p:nvPr/>
        </p:nvSpPr>
        <p:spPr>
          <a:xfrm>
            <a:off x="2154436" y="4681657"/>
            <a:ext cx="2947511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100"/>
              <a:buFont typeface="Alexandria"/>
              <a:buNone/>
            </a:pPr>
            <a:r>
              <a:rPr b="0" i="0" lang="en-US" sz="21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Resolución Ministerial</a:t>
            </a:r>
            <a:endParaRPr b="0" i="0" sz="2100" u="none" cap="none" strike="noStrike"/>
          </a:p>
        </p:txBody>
      </p:sp>
      <p:sp>
        <p:nvSpPr>
          <p:cNvPr id="173" name="Google Shape;173;p21"/>
          <p:cNvSpPr/>
          <p:nvPr/>
        </p:nvSpPr>
        <p:spPr>
          <a:xfrm>
            <a:off x="2154436" y="5147429"/>
            <a:ext cx="11721941" cy="344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636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650"/>
              <a:buFont typeface="Nobile"/>
              <a:buNone/>
            </a:pPr>
            <a:r>
              <a:rPr b="0" i="0" lang="en-US" sz="16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La Ministra de Educación, en uso de sus facultades, emite la resolución aprobatoria.</a:t>
            </a:r>
            <a:endParaRPr b="0" i="0" sz="1650" u="none" cap="none" strike="noStrike"/>
          </a:p>
        </p:txBody>
      </p:sp>
      <p:pic>
        <p:nvPicPr>
          <p:cNvPr descr="preencoded.png" id="174" name="Google Shape;174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4023" y="5758934"/>
            <a:ext cx="1077278" cy="158615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1"/>
          <p:cNvSpPr/>
          <p:nvPr/>
        </p:nvSpPr>
        <p:spPr>
          <a:xfrm>
            <a:off x="2154436" y="5974318"/>
            <a:ext cx="2693194" cy="336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9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100"/>
              <a:buFont typeface="Alexandria"/>
              <a:buNone/>
            </a:pPr>
            <a:r>
              <a:rPr b="0" i="0" lang="en-US" sz="21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Publicación Oficial</a:t>
            </a:r>
            <a:endParaRPr b="0" i="0" sz="2100" u="none" cap="none" strike="noStrike"/>
          </a:p>
        </p:txBody>
      </p:sp>
      <p:sp>
        <p:nvSpPr>
          <p:cNvPr id="176" name="Google Shape;176;p21"/>
          <p:cNvSpPr/>
          <p:nvPr/>
        </p:nvSpPr>
        <p:spPr>
          <a:xfrm>
            <a:off x="2154436" y="6440091"/>
            <a:ext cx="11721941" cy="689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3636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650"/>
              <a:buFont typeface="Nobile"/>
              <a:buNone/>
            </a:pPr>
            <a:r>
              <a:rPr b="0" i="0" lang="en-US" sz="16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Se ordena la publicación en el Boletín Oficial de la Ciudad de Buenos Aires y la comunicación a las áreas pertinentes.</a:t>
            </a:r>
            <a:endParaRPr b="0" i="0" sz="1650" u="none" cap="none" strike="noStrik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82" name="Google Shape;18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83" name="Google Shape;18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488" y="1655088"/>
            <a:ext cx="4919424" cy="491942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2"/>
          <p:cNvSpPr/>
          <p:nvPr/>
        </p:nvSpPr>
        <p:spPr>
          <a:xfrm>
            <a:off x="6280190" y="680085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450"/>
              <a:buFont typeface="Alexandria"/>
              <a:buNone/>
            </a:pPr>
            <a:r>
              <a:rPr b="0" i="0" lang="en-US" sz="4450" u="none" cap="none" strike="noStrike">
                <a:solidFill>
                  <a:srgbClr val="1B1B27"/>
                </a:solidFill>
                <a:latin typeface="Alexandria"/>
                <a:ea typeface="Alexandria"/>
                <a:cs typeface="Alexandria"/>
                <a:sym typeface="Alexandria"/>
              </a:rPr>
              <a:t>Conclusión y Próximos Pasos</a:t>
            </a:r>
            <a:endParaRPr b="0" i="0" sz="4450" u="none" cap="none" strike="noStrike"/>
          </a:p>
        </p:txBody>
      </p:sp>
      <p:sp>
        <p:nvSpPr>
          <p:cNvPr id="185" name="Google Shape;185;p22"/>
          <p:cNvSpPr/>
          <p:nvPr/>
        </p:nvSpPr>
        <p:spPr>
          <a:xfrm>
            <a:off x="6280190" y="2692956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D2DDF9"/>
          </a:solidFill>
          <a:ln cap="flat" cmpd="sng" w="9525">
            <a:solidFill>
              <a:srgbClr val="B8C3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2"/>
          <p:cNvSpPr/>
          <p:nvPr/>
        </p:nvSpPr>
        <p:spPr>
          <a:xfrm>
            <a:off x="6471523" y="2777966"/>
            <a:ext cx="127635" cy="340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650"/>
              <a:buFont typeface="Alexandria"/>
              <a:buNone/>
            </a:pPr>
            <a:r>
              <a:rPr b="0" i="0" lang="en-US" sz="265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1</a:t>
            </a:r>
            <a:endParaRPr b="0" i="0" sz="2650" u="none" cap="none" strike="noStrike"/>
          </a:p>
        </p:txBody>
      </p:sp>
      <p:sp>
        <p:nvSpPr>
          <p:cNvPr id="187" name="Google Shape;187;p22"/>
          <p:cNvSpPr/>
          <p:nvPr/>
        </p:nvSpPr>
        <p:spPr>
          <a:xfrm>
            <a:off x="7017306" y="2692956"/>
            <a:ext cx="2927747" cy="7086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Innovación Educativa</a:t>
            </a:r>
            <a:endParaRPr b="0" i="0" sz="2200" u="none" cap="none" strike="noStrike"/>
          </a:p>
        </p:txBody>
      </p:sp>
      <p:sp>
        <p:nvSpPr>
          <p:cNvPr id="188" name="Google Shape;188;p22"/>
          <p:cNvSpPr/>
          <p:nvPr/>
        </p:nvSpPr>
        <p:spPr>
          <a:xfrm>
            <a:off x="7017306" y="3537704"/>
            <a:ext cx="2927747" cy="21774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El nuevo Plan de Estudios representa un avance significativo en la educación científica secundaria de Buenos Aires.</a:t>
            </a:r>
            <a:endParaRPr b="0" i="0" sz="1750" u="none" cap="none" strike="noStrike"/>
          </a:p>
        </p:txBody>
      </p:sp>
      <p:sp>
        <p:nvSpPr>
          <p:cNvPr id="189" name="Google Shape;189;p22"/>
          <p:cNvSpPr/>
          <p:nvPr/>
        </p:nvSpPr>
        <p:spPr>
          <a:xfrm>
            <a:off x="10171867" y="2692956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F9D933"/>
          </a:solidFill>
          <a:ln cap="flat" cmpd="sng" w="9525">
            <a:solidFill>
              <a:srgbClr val="DFBF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2"/>
          <p:cNvSpPr/>
          <p:nvPr/>
        </p:nvSpPr>
        <p:spPr>
          <a:xfrm>
            <a:off x="10327481" y="2777966"/>
            <a:ext cx="199072" cy="340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lexandria"/>
              <a:buNone/>
            </a:pPr>
            <a:r>
              <a:rPr b="0" i="0" lang="en-US" sz="2650" u="none" cap="none" strike="noStrike">
                <a:solidFill>
                  <a:srgbClr val="000000"/>
                </a:solidFill>
                <a:latin typeface="Alexandria"/>
                <a:ea typeface="Alexandria"/>
                <a:cs typeface="Alexandria"/>
                <a:sym typeface="Alexandria"/>
              </a:rPr>
              <a:t>2</a:t>
            </a:r>
            <a:endParaRPr b="0" i="0" sz="2650" u="none" cap="none" strike="noStrike"/>
          </a:p>
        </p:txBody>
      </p:sp>
      <p:sp>
        <p:nvSpPr>
          <p:cNvPr id="191" name="Google Shape;191;p22"/>
          <p:cNvSpPr/>
          <p:nvPr/>
        </p:nvSpPr>
        <p:spPr>
          <a:xfrm>
            <a:off x="10908983" y="269295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04C8E"/>
              </a:buClr>
              <a:buSzPts val="2200"/>
              <a:buFont typeface="Alexandria"/>
              <a:buNone/>
            </a:pPr>
            <a:r>
              <a:rPr b="1" i="0" lang="en-US" sz="2200" u="none" cap="none" strike="noStrike">
                <a:solidFill>
                  <a:srgbClr val="204C8E"/>
                </a:solidFill>
                <a:latin typeface="Alexandria"/>
                <a:ea typeface="Alexandria"/>
                <a:cs typeface="Alexandria"/>
                <a:sym typeface="Alexandria"/>
              </a:rPr>
              <a:t>Implementa</a:t>
            </a:r>
            <a:endParaRPr b="0" i="0" sz="2200" u="none" cap="none" strike="noStrike"/>
          </a:p>
        </p:txBody>
      </p:sp>
      <p:sp>
        <p:nvSpPr>
          <p:cNvPr id="192" name="Google Shape;192;p22"/>
          <p:cNvSpPr/>
          <p:nvPr/>
        </p:nvSpPr>
        <p:spPr>
          <a:xfrm>
            <a:off x="10908983" y="318337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04C8E"/>
              </a:buClr>
              <a:buSzPts val="2200"/>
              <a:buFont typeface="Alexandria"/>
              <a:buNone/>
            </a:pPr>
            <a:r>
              <a:rPr b="1" i="0" lang="en-US" sz="2200" u="none" cap="none" strike="noStrike">
                <a:solidFill>
                  <a:srgbClr val="204C8E"/>
                </a:solidFill>
                <a:latin typeface="Alexandria"/>
                <a:ea typeface="Alexandria"/>
                <a:cs typeface="Alexandria"/>
                <a:sym typeface="Alexandria"/>
              </a:rPr>
              <a:t>ción Gradual</a:t>
            </a:r>
            <a:endParaRPr b="0" i="0" sz="2200" u="none" cap="none" strike="noStrike"/>
          </a:p>
        </p:txBody>
      </p:sp>
      <p:sp>
        <p:nvSpPr>
          <p:cNvPr id="193" name="Google Shape;193;p22"/>
          <p:cNvSpPr/>
          <p:nvPr/>
        </p:nvSpPr>
        <p:spPr>
          <a:xfrm>
            <a:off x="10908983" y="3673793"/>
            <a:ext cx="2927747" cy="21774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04C8E"/>
              </a:buClr>
              <a:buSzPts val="1750"/>
              <a:buFont typeface="Nobile"/>
              <a:buNone/>
            </a:pPr>
            <a:r>
              <a:rPr b="1" i="0" lang="en-US" sz="1750" u="none" cap="none" strike="noStrike">
                <a:solidFill>
                  <a:srgbClr val="204C8E"/>
                </a:solidFill>
                <a:latin typeface="Nobile"/>
                <a:ea typeface="Nobile"/>
                <a:cs typeface="Nobile"/>
                <a:sym typeface="Nobile"/>
              </a:rPr>
              <a:t>Se asegura una transición suave con la convalidación de cohortes anteriores y la implementación oficial en 2025.</a:t>
            </a:r>
            <a:endParaRPr b="0" i="0" sz="1750" u="none" cap="none" strike="noStrike"/>
          </a:p>
        </p:txBody>
      </p:sp>
      <p:sp>
        <p:nvSpPr>
          <p:cNvPr id="194" name="Google Shape;194;p22"/>
          <p:cNvSpPr/>
          <p:nvPr/>
        </p:nvSpPr>
        <p:spPr>
          <a:xfrm>
            <a:off x="6280190" y="6333173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D2DDF9"/>
          </a:solidFill>
          <a:ln cap="flat" cmpd="sng" w="9525">
            <a:solidFill>
              <a:srgbClr val="B8C3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2"/>
          <p:cNvSpPr/>
          <p:nvPr/>
        </p:nvSpPr>
        <p:spPr>
          <a:xfrm>
            <a:off x="6435090" y="6418183"/>
            <a:ext cx="200382" cy="340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650"/>
              <a:buFont typeface="Alexandria"/>
              <a:buNone/>
            </a:pPr>
            <a:r>
              <a:rPr b="0" i="0" lang="en-US" sz="265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3</a:t>
            </a:r>
            <a:endParaRPr b="0" i="0" sz="2650" u="none" cap="none" strike="noStrike"/>
          </a:p>
        </p:txBody>
      </p:sp>
      <p:sp>
        <p:nvSpPr>
          <p:cNvPr id="196" name="Google Shape;196;p22"/>
          <p:cNvSpPr/>
          <p:nvPr/>
        </p:nvSpPr>
        <p:spPr>
          <a:xfrm>
            <a:off x="7017306" y="6333173"/>
            <a:ext cx="3650933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Alexandria"/>
              <a:buNone/>
            </a:pPr>
            <a:r>
              <a:rPr b="0" i="0" lang="en-US" sz="2200" u="none" cap="none" strike="noStrike">
                <a:solidFill>
                  <a:srgbClr val="404155"/>
                </a:solidFill>
                <a:latin typeface="Alexandria"/>
                <a:ea typeface="Alexandria"/>
                <a:cs typeface="Alexandria"/>
                <a:sym typeface="Alexandria"/>
              </a:rPr>
              <a:t>Seguimiento y Evaluación</a:t>
            </a:r>
            <a:endParaRPr b="0" i="0" sz="2200" u="none" cap="none" strike="noStrike"/>
          </a:p>
        </p:txBody>
      </p:sp>
      <p:sp>
        <p:nvSpPr>
          <p:cNvPr id="197" name="Google Shape;197;p22"/>
          <p:cNvSpPr/>
          <p:nvPr/>
        </p:nvSpPr>
        <p:spPr>
          <a:xfrm>
            <a:off x="7017306" y="6823591"/>
            <a:ext cx="681930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rgbClr val="404155"/>
                </a:solidFill>
                <a:latin typeface="Nobile"/>
                <a:ea typeface="Nobile"/>
                <a:cs typeface="Nobile"/>
                <a:sym typeface="Nobile"/>
              </a:rPr>
              <a:t>Se prevé un monitoreo continuo para asegurar el éxito del programa y realizar ajustes necesarios.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